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0" r:id="rId9"/>
    <p:sldId id="261" r:id="rId10"/>
    <p:sldId id="262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1" autoAdjust="0"/>
    <p:restoredTop sz="94660"/>
  </p:normalViewPr>
  <p:slideViewPr>
    <p:cSldViewPr>
      <p:cViewPr varScale="1">
        <p:scale>
          <a:sx n="69" d="100"/>
          <a:sy n="69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295191-BEE6-44C0-868D-A84BD280A5E5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ED6134-B512-406F-9A52-847937E244A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8599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«Использование технологии проблемного обучения на уроках английского языка»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786842" cy="5572164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Иллюстрации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/>
              <a:t>Я привожу пример из школьной практики или личного опыта. Например, показываю работы других школьников, которые добились значительных успехов в учебе.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b="1" dirty="0"/>
              <a:t> </a:t>
            </a:r>
            <a:r>
              <a:rPr lang="ru-RU" dirty="0"/>
              <a:t>Учащимся предлагается описание конкретного поступка. Например, конфликтная ситуация между одноклассниками в столовой и соответствующие меры со стороны дежурного по столовой. Задача учеников: оценить значение ситуации и правильность действий школьников. Дети анализируют ситуацию, дают оценку правильности действий и предлагают свой вариант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i="1" dirty="0" smtClean="0"/>
              <a:t>Упражнение</a:t>
            </a:r>
            <a:r>
              <a:rPr lang="ru-RU" b="1" dirty="0" smtClean="0"/>
              <a:t>. </a:t>
            </a:r>
            <a:r>
              <a:rPr lang="ru-RU" dirty="0" smtClean="0"/>
              <a:t>Учащиеся проводят на занятии небольшое исследование. Например, каждый ученик получает задание - провести исследование в группе (сколько времени проводят у телевизора, какие любимые программы и т.д.), опросить других учеников, заполнить таблицу, проанализировать результаты, сделать вывод и дать совет или поделиться своим опытом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tretch>
            <a:fillRect/>
          </a:stretch>
        </p:blipFill>
        <p:spPr bwMode="auto">
          <a:xfrm>
            <a:off x="357158" y="785794"/>
            <a:ext cx="4008009" cy="515013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357686" y="857232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Также приводится </a:t>
            </a:r>
            <a:r>
              <a:rPr lang="ru-RU" dirty="0" err="1" smtClean="0"/>
              <a:t>схема-опросник</a:t>
            </a:r>
            <a:r>
              <a:rPr lang="ru-RU" dirty="0" smtClean="0"/>
              <a:t> «</a:t>
            </a:r>
            <a:r>
              <a:rPr lang="en-US" dirty="0" smtClean="0"/>
              <a:t>Job Hunting </a:t>
            </a:r>
            <a:r>
              <a:rPr lang="ru-RU" dirty="0" smtClean="0"/>
              <a:t>- Поиск работы», позволяющая обучить школьников правильному подходу к такой существенной теме, как поиск работы, и дать возможность обдумать наиболее значимые вопросы: занятость рабочего дня, заработная плата, возможности карьерного роста, удовлетворенность своими профессиональными обязанностями. </a:t>
            </a:r>
            <a:r>
              <a:rPr lang="ru-RU" dirty="0" err="1" smtClean="0"/>
              <a:t>Опросник</a:t>
            </a:r>
            <a:r>
              <a:rPr lang="ru-RU" dirty="0" smtClean="0"/>
              <a:t> помогает четко и ясно определить и описать свои интересы, характер и деловые качества, подготовить спич, отвечающий тому, почему </a:t>
            </a:r>
            <a:r>
              <a:rPr lang="ru-RU" dirty="0" err="1" smtClean="0"/>
              <a:t>гипотетичкой</a:t>
            </a:r>
            <a:r>
              <a:rPr lang="ru-RU" dirty="0" smtClean="0"/>
              <a:t> компании следует выбрать именно кандидатуру данного соискателя, а также попробовать свои силы в написании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Библиография: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Народное образование, № 1330, 2003 стр.100 Статья Ю.Борисова, И. </a:t>
            </a:r>
            <a:r>
              <a:rPr lang="ru-RU" dirty="0" err="1"/>
              <a:t>Гребенев</a:t>
            </a:r>
            <a:r>
              <a:rPr lang="ru-RU" dirty="0"/>
              <a:t>. Дифференциация методов обучения в зависимости от когнитивного стиля ученика.</a:t>
            </a:r>
          </a:p>
          <a:p>
            <a:pPr lvl="0"/>
            <a:r>
              <a:rPr lang="ru-RU" dirty="0"/>
              <a:t>Проблемные задания на уроках английского языка. </a:t>
            </a:r>
            <a:r>
              <a:rPr lang="ru-RU" dirty="0" err="1"/>
              <a:t>Еврошкола</a:t>
            </a:r>
            <a:r>
              <a:rPr lang="ru-RU" dirty="0"/>
              <a:t>, 2001 В.В. Сафонова</a:t>
            </a:r>
          </a:p>
          <a:p>
            <a:pPr lvl="0"/>
            <a:r>
              <a:rPr lang="ru-RU" dirty="0"/>
              <a:t>Контрольные задания по английскому языку , 8,9,11 классы, М.. Просвещение, 2002, В.В. Сафонова, Е.Н. Гром, Л.Г. Кузьмина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/>
              <a:t>формировать </a:t>
            </a:r>
            <a:r>
              <a:rPr lang="ru-RU" sz="3200" dirty="0"/>
              <a:t>у школьников умение гибко ориентироваться и адаптироваться в постоянно меняющихся жизненных ситуациях;</a:t>
            </a:r>
          </a:p>
          <a:p>
            <a:pPr lvl="0"/>
            <a:r>
              <a:rPr lang="ru-RU" sz="3200" dirty="0"/>
              <a:t>самостоятельно приобретать недостающие знания для самореализации.</a:t>
            </a:r>
          </a:p>
          <a:p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85794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624" lvl="0" indent="-384048" algn="ctr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Главная цель педагогической деятельности: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Задачи: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Обучающие</a:t>
            </a:r>
            <a:r>
              <a:rPr lang="ru-RU" sz="51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51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</a:pPr>
            <a:r>
              <a:rPr lang="ru-RU" sz="5100" dirty="0" smtClean="0"/>
              <a:t>  сформировать </a:t>
            </a:r>
            <a:r>
              <a:rPr lang="ru-RU" sz="5100" dirty="0"/>
              <a:t>у школьников учебные навыки работы и коммуникативные умения, необходимые для общения в учебно-трудовой, социально-бытовой и </a:t>
            </a:r>
            <a:r>
              <a:rPr lang="ru-RU" sz="5100" dirty="0" err="1"/>
              <a:t>социокультурных</a:t>
            </a:r>
            <a:r>
              <a:rPr lang="ru-RU" sz="5100" dirty="0"/>
              <a:t> сферах</a:t>
            </a:r>
            <a:r>
              <a:rPr lang="ru-RU" sz="5100" dirty="0" smtClean="0"/>
              <a:t>,</a:t>
            </a:r>
            <a:endParaRPr lang="ru-RU" sz="5100" dirty="0"/>
          </a:p>
          <a:p>
            <a:pPr marL="0" lvl="0" indent="0">
              <a:lnSpc>
                <a:spcPct val="120000"/>
              </a:lnSpc>
              <a:spcBef>
                <a:spcPts val="600"/>
              </a:spcBef>
            </a:pPr>
            <a:r>
              <a:rPr lang="ru-RU" sz="5100" dirty="0" smtClean="0"/>
              <a:t>  познакомить </a:t>
            </a:r>
            <a:r>
              <a:rPr lang="ru-RU" sz="5100" dirty="0"/>
              <a:t>учащихся с достижениями национальных и общечеловеческих ценностей.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582455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Развивающие</a:t>
            </a:r>
            <a:r>
              <a:rPr lang="ru-RU" sz="3200" dirty="0" smtClean="0"/>
              <a:t> - развить у школьников: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/>
              <a:t>способность самостоятельно находить и использовать необходимую информацию,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/>
              <a:t>навыки взаимоконтроля и самоконтроля,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/>
              <a:t>этикетные нормы (речевой так т и поведение)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429684" cy="61436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Воспитательные:</a:t>
            </a:r>
            <a:endParaRPr lang="ru-RU" sz="3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/>
              <a:t>совершенствовать нравственные качества личности учащихся (гуманность, патриотизм, взаимопомощь толерантность, сотрудничество),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/>
              <a:t>выработать языковую, этническую и расовую терпимость и уважение к другим культурам,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/>
              <a:t>знакомить учащихся с культурой стран изучаемого языка, их связями с мировой культурой.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для успешного решения обучающих, развивающих воспитательных задач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3889078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20000"/>
              </a:lnSpc>
            </a:pPr>
            <a:r>
              <a:rPr lang="ru-RU" sz="3800" dirty="0" smtClean="0"/>
              <a:t>создание </a:t>
            </a:r>
            <a:r>
              <a:rPr lang="ru-RU" sz="3800" dirty="0"/>
              <a:t>познавательных трудностей, соответствующих интеллектуальным способностям учащихся;</a:t>
            </a:r>
          </a:p>
          <a:p>
            <a:pPr lvl="0">
              <a:lnSpc>
                <a:spcPct val="120000"/>
              </a:lnSpc>
            </a:pPr>
            <a:r>
              <a:rPr lang="ru-RU" sz="3800" dirty="0"/>
              <a:t>обеспечение школьников совокупностью знаний по предметному содержанию проблемной ситуации;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429684" cy="5214974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</a:pPr>
            <a:r>
              <a:rPr lang="ru-RU" sz="3200" dirty="0" smtClean="0"/>
              <a:t>соответствие индивидуальным особенностям, т.е. соблюдение принципа доступной трудности (сильным учащимся давать задания повышенной трудности, например роль ведущего);</a:t>
            </a:r>
            <a:endParaRPr lang="ru-RU" sz="3200" b="1" dirty="0" smtClean="0"/>
          </a:p>
          <a:p>
            <a:pPr lvl="0">
              <a:lnSpc>
                <a:spcPct val="110000"/>
              </a:lnSpc>
            </a:pPr>
            <a:r>
              <a:rPr lang="ru-RU" sz="3200" dirty="0" smtClean="0"/>
              <a:t>соответствие возрастным интересам учащихся;</a:t>
            </a:r>
          </a:p>
          <a:p>
            <a:pPr lvl="0">
              <a:lnSpc>
                <a:spcPct val="110000"/>
              </a:lnSpc>
            </a:pPr>
            <a:r>
              <a:rPr lang="ru-RU" sz="3200" dirty="0" smtClean="0"/>
              <a:t>формирование у школьников операционных умений решения проблемных задач.</a:t>
            </a:r>
            <a:endParaRPr lang="ru-RU" sz="32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реализации формирования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школьников операционных умений решения проблемных задач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2707966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/>
              <a:t>анализ ситуации, </a:t>
            </a:r>
          </a:p>
          <a:p>
            <a:pPr lvl="0"/>
            <a:r>
              <a:rPr lang="ru-RU" sz="3200" dirty="0"/>
              <a:t>выявление проблемы,</a:t>
            </a:r>
          </a:p>
          <a:p>
            <a:pPr lvl="0"/>
            <a:r>
              <a:rPr lang="ru-RU" sz="3200" dirty="0"/>
              <a:t>формулировка проблемы и</a:t>
            </a:r>
          </a:p>
          <a:p>
            <a:pPr lvl="0"/>
            <a:r>
              <a:rPr lang="ru-RU" sz="3200" dirty="0"/>
              <a:t>осуществление поиска ее оптимального решения.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Психологические проблемы мешающие применять активные методы  обучения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ru-RU" sz="3200" dirty="0" smtClean="0"/>
              <a:t>Не умение </a:t>
            </a:r>
            <a:r>
              <a:rPr lang="ru-RU" sz="3200" dirty="0"/>
              <a:t>сформулировать проблему;</a:t>
            </a:r>
          </a:p>
          <a:p>
            <a:pPr lvl="0">
              <a:spcBef>
                <a:spcPts val="0"/>
              </a:spcBef>
            </a:pPr>
            <a:r>
              <a:rPr lang="ru-RU" sz="3200" dirty="0" smtClean="0"/>
              <a:t>Не умение </a:t>
            </a:r>
            <a:r>
              <a:rPr lang="ru-RU" sz="3200" dirty="0"/>
              <a:t>определить необходимое количество проблем для обсуждения на занятия;</a:t>
            </a:r>
          </a:p>
          <a:p>
            <a:pPr lvl="0">
              <a:spcBef>
                <a:spcPts val="0"/>
              </a:spcBef>
            </a:pPr>
            <a:r>
              <a:rPr lang="ru-RU" sz="3200" dirty="0" smtClean="0"/>
              <a:t>Не умение </a:t>
            </a:r>
            <a:r>
              <a:rPr lang="ru-RU" sz="3200" dirty="0"/>
              <a:t>выйти из ситуации, когда на проблемный вопрос не хватает информации не только у школьников, но и у меня.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563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«Использование технологии проблемного обучения на уроках английского языка»</vt:lpstr>
      <vt:lpstr>Слайд 2</vt:lpstr>
      <vt:lpstr>Задачи: </vt:lpstr>
      <vt:lpstr>Слайд 4</vt:lpstr>
      <vt:lpstr>Слайд 5</vt:lpstr>
      <vt:lpstr>Условия для успешного решения обучающих, развивающих воспитательных задач</vt:lpstr>
      <vt:lpstr>Слайд 7</vt:lpstr>
      <vt:lpstr>Пути его реализации формирования у школьников операционных умений решения проблемных задач. </vt:lpstr>
      <vt:lpstr>Психологические проблемы мешающие применять активные методы  обучения</vt:lpstr>
      <vt:lpstr>Виды ситуаций</vt:lpstr>
      <vt:lpstr>Слайд 11</vt:lpstr>
      <vt:lpstr>Слайд 12</vt:lpstr>
      <vt:lpstr>Библиография: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технологии проблемного обучения на уроках английского языка»</dc:title>
  <dc:creator>лицей</dc:creator>
  <cp:lastModifiedBy>лицей</cp:lastModifiedBy>
  <cp:revision>6</cp:revision>
  <dcterms:created xsi:type="dcterms:W3CDTF">2014-10-21T12:32:30Z</dcterms:created>
  <dcterms:modified xsi:type="dcterms:W3CDTF">2014-10-22T08:34:43Z</dcterms:modified>
</cp:coreProperties>
</file>