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ru-RU"/>
    </a:defPPr>
    <a:lvl1pPr marL="0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8" autoAdjust="0"/>
    <p:restoredTop sz="94660"/>
  </p:normalViewPr>
  <p:slideViewPr>
    <p:cSldViewPr>
      <p:cViewPr>
        <p:scale>
          <a:sx n="95" d="100"/>
          <a:sy n="95" d="100"/>
        </p:scale>
        <p:origin x="-2286" y="2172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1E8F6-E215-492B-933A-4FDB089C0136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B5D8-022E-45A6-9DD2-C5674D3AC3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6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B5D8-022E-45A6-9DD2-C5674D3AC3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95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9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2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3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47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57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6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76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956" indent="0">
              <a:buNone/>
              <a:defRPr sz="2700" b="1"/>
            </a:lvl2pPr>
            <a:lvl3pPr marL="1221913" indent="0">
              <a:buNone/>
              <a:defRPr sz="2400" b="1"/>
            </a:lvl3pPr>
            <a:lvl4pPr marL="1832869" indent="0">
              <a:buNone/>
              <a:defRPr sz="2100" b="1"/>
            </a:lvl4pPr>
            <a:lvl5pPr marL="2443825" indent="0">
              <a:buNone/>
              <a:defRPr sz="2100" b="1"/>
            </a:lvl5pPr>
            <a:lvl6pPr marL="3054782" indent="0">
              <a:buNone/>
              <a:defRPr sz="2100" b="1"/>
            </a:lvl6pPr>
            <a:lvl7pPr marL="3665738" indent="0">
              <a:buNone/>
              <a:defRPr sz="2100" b="1"/>
            </a:lvl7pPr>
            <a:lvl8pPr marL="4276695" indent="0">
              <a:buNone/>
              <a:defRPr sz="2100" b="1"/>
            </a:lvl8pPr>
            <a:lvl9pPr marL="4887651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694"/>
            <a:ext cx="5367338" cy="1092581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1" y="2678854"/>
            <a:ext cx="3158729" cy="8756651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300"/>
            </a:lvl1pPr>
            <a:lvl2pPr marL="610956" indent="0">
              <a:buNone/>
              <a:defRPr sz="3700"/>
            </a:lvl2pPr>
            <a:lvl3pPr marL="1221913" indent="0">
              <a:buNone/>
              <a:defRPr sz="3200"/>
            </a:lvl3pPr>
            <a:lvl4pPr marL="1832869" indent="0">
              <a:buNone/>
              <a:defRPr sz="2700"/>
            </a:lvl4pPr>
            <a:lvl5pPr marL="2443825" indent="0">
              <a:buNone/>
              <a:defRPr sz="2700"/>
            </a:lvl5pPr>
            <a:lvl6pPr marL="3054782" indent="0">
              <a:buNone/>
              <a:defRPr sz="2700"/>
            </a:lvl6pPr>
            <a:lvl7pPr marL="3665738" indent="0">
              <a:buNone/>
              <a:defRPr sz="2700"/>
            </a:lvl7pPr>
            <a:lvl8pPr marL="4276695" indent="0">
              <a:buNone/>
              <a:defRPr sz="2700"/>
            </a:lvl8pPr>
            <a:lvl9pPr marL="4887651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8"/>
          </a:xfrm>
        </p:spPr>
        <p:txBody>
          <a:bodyPr/>
          <a:lstStyle>
            <a:lvl1pPr marL="0" indent="0">
              <a:buNone/>
              <a:defRPr sz="1900"/>
            </a:lvl1pPr>
            <a:lvl2pPr marL="610956" indent="0">
              <a:buNone/>
              <a:defRPr sz="1600"/>
            </a:lvl2pPr>
            <a:lvl3pPr marL="1221913" indent="0">
              <a:buNone/>
              <a:defRPr sz="1300"/>
            </a:lvl3pPr>
            <a:lvl4pPr marL="1832869" indent="0">
              <a:buNone/>
              <a:defRPr sz="1200"/>
            </a:lvl4pPr>
            <a:lvl5pPr marL="2443825" indent="0">
              <a:buNone/>
              <a:defRPr sz="1200"/>
            </a:lvl5pPr>
            <a:lvl6pPr marL="3054782" indent="0">
              <a:buNone/>
              <a:defRPr sz="1200"/>
            </a:lvl6pPr>
            <a:lvl7pPr marL="3665738" indent="0">
              <a:buNone/>
              <a:defRPr sz="1200"/>
            </a:lvl7pPr>
            <a:lvl8pPr marL="4276695" indent="0">
              <a:buNone/>
              <a:defRPr sz="1200"/>
            </a:lvl8pPr>
            <a:lvl9pPr marL="4887651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91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17" indent="-458217" algn="l" defTabSz="122191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804" indent="-381848" algn="l" defTabSz="122191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391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47" indent="-305478" algn="l" defTabSz="122191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304" indent="-305478" algn="l" defTabSz="122191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260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122191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122191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777" y="7608493"/>
            <a:ext cx="1865538" cy="24029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22" y="7608493"/>
            <a:ext cx="1864452" cy="24172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68" y="7616273"/>
            <a:ext cx="1865538" cy="239516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1" y="7601041"/>
            <a:ext cx="1865538" cy="24271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-11000" contrast="29000"/>
          </a:blip>
          <a:stretch>
            <a:fillRect/>
          </a:stretch>
        </p:blipFill>
        <p:spPr>
          <a:xfrm>
            <a:off x="0" y="24198"/>
            <a:ext cx="9601200" cy="4011706"/>
          </a:xfrm>
          <a:prstGeom prst="rect">
            <a:avLst/>
          </a:prstGeom>
        </p:spPr>
      </p:pic>
      <p:sp>
        <p:nvSpPr>
          <p:cNvPr id="45" name="Блок-схема: документ 44"/>
          <p:cNvSpPr/>
          <p:nvPr/>
        </p:nvSpPr>
        <p:spPr>
          <a:xfrm rot="10800000">
            <a:off x="-20906" y="10985174"/>
            <a:ext cx="9601200" cy="1816426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19" y="5032648"/>
            <a:ext cx="8525237" cy="10726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24" y="105178"/>
            <a:ext cx="1631801" cy="9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3830" y="1490252"/>
            <a:ext cx="6653539" cy="548117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latin typeface="Century Gothic" pitchFamily="34" charset="0"/>
                <a:ea typeface="Calibri"/>
                <a:cs typeface="Times New Roman"/>
              </a:rPr>
              <a:t>Online International Semester </a:t>
            </a:r>
            <a:r>
              <a:rPr lang="en-US" b="1" dirty="0" smtClean="0">
                <a:latin typeface="Century Gothic" pitchFamily="34" charset="0"/>
                <a:ea typeface="Calibri"/>
                <a:cs typeface="Times New Roman"/>
              </a:rPr>
              <a:t>Schools</a:t>
            </a:r>
            <a:endParaRPr lang="ru-RU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6984" y="2272316"/>
            <a:ext cx="3818260" cy="441934"/>
          </a:xfrm>
          <a:prstGeom prst="rect">
            <a:avLst/>
          </a:prstGeom>
        </p:spPr>
        <p:txBody>
          <a:bodyPr wrap="none" lIns="122191" tIns="61096" rIns="122191" bIns="61096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October </a:t>
            </a:r>
            <a:r>
              <a:rPr lang="en-US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2 </a:t>
            </a:r>
            <a:r>
              <a:rPr lang="ru-RU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-</a:t>
            </a:r>
            <a:r>
              <a:rPr lang="en-US" sz="18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November 30, 2023 </a:t>
            </a:r>
            <a:endParaRPr lang="ru-RU" sz="1800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9712" y="4270251"/>
            <a:ext cx="5382403" cy="316708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 smtClean="0">
                <a:latin typeface="Century Gothic" pitchFamily="34" charset="0"/>
                <a:ea typeface="Calibri"/>
                <a:cs typeface="Times New Roman"/>
              </a:rPr>
              <a:t>ACADEMIC </a:t>
            </a:r>
            <a:r>
              <a:rPr lang="en-US" sz="1200" b="1" dirty="0" smtClean="0">
                <a:latin typeface="Century Gothic" pitchFamily="34" charset="0"/>
                <a:ea typeface="Calibri"/>
                <a:cs typeface="Times New Roman"/>
              </a:rPr>
              <a:t>LOAD</a:t>
            </a:r>
            <a:r>
              <a:rPr lang="ru-RU" sz="1200" b="1" dirty="0" smtClean="0">
                <a:latin typeface="Century Gothic" pitchFamily="34" charset="0"/>
                <a:ea typeface="Calibri"/>
                <a:cs typeface="Times New Roman"/>
              </a:rPr>
              <a:t> </a:t>
            </a:r>
            <a:r>
              <a:rPr lang="en-US" sz="1200" b="1" dirty="0" smtClean="0">
                <a:latin typeface="Century Gothic" pitchFamily="34" charset="0"/>
                <a:ea typeface="Calibri"/>
                <a:cs typeface="Times New Roman"/>
              </a:rPr>
              <a:t>0.5 </a:t>
            </a:r>
            <a:r>
              <a:rPr lang="en-US" sz="1200" b="1" dirty="0" smtClean="0">
                <a:latin typeface="Century Gothic" pitchFamily="34" charset="0"/>
                <a:ea typeface="Calibri"/>
                <a:cs typeface="Times New Roman"/>
              </a:rPr>
              <a:t>ECTS</a:t>
            </a:r>
            <a:r>
              <a:rPr lang="ru-RU" sz="1200" b="1" dirty="0" smtClean="0">
                <a:latin typeface="Century Gothic" pitchFamily="34" charset="0"/>
                <a:ea typeface="Calibri"/>
                <a:cs typeface="Times New Roman"/>
              </a:rPr>
              <a:t> </a:t>
            </a:r>
            <a:endParaRPr lang="ru-RU" sz="1200" dirty="0" smtClean="0">
              <a:latin typeface="Century Gothic" pitchFamily="34" charset="0"/>
              <a:ea typeface="Calibri"/>
              <a:cs typeface="Times New Roman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70389" y="4920445"/>
            <a:ext cx="8808501" cy="2416200"/>
            <a:chOff x="2209611" y="4353989"/>
            <a:chExt cx="7175190" cy="24162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209611" y="4353989"/>
              <a:ext cx="7008215" cy="1046715"/>
            </a:xfrm>
            <a:prstGeom prst="rect">
              <a:avLst/>
            </a:prstGeom>
          </p:spPr>
          <p:txBody>
            <a:bodyPr wrap="square" lIns="122191" tIns="61096" rIns="122191" bIns="61096">
              <a:spAutoFit/>
            </a:bodyPr>
            <a:lstStyle/>
            <a:p>
              <a:pPr marL="285750" lvl="0" indent="-285750" algn="just">
                <a:buFont typeface="Wingdings" pitchFamily="2" charset="2"/>
                <a:buChar char="Ø"/>
              </a:pPr>
              <a:endParaRPr lang="ru-RU" sz="2000" b="1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285750" lvl="0" indent="-285750" algn="just">
                <a:buFont typeface="Wingdings" pitchFamily="2" charset="2"/>
                <a:buChar char="Ø"/>
              </a:pPr>
              <a:r>
                <a:rPr lang="en-US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Join </a:t>
              </a:r>
              <a:r>
                <a:rPr lang="en-US" sz="2000" b="1" dirty="0">
                  <a:solidFill>
                    <a:schemeClr val="bg1"/>
                  </a:solidFill>
                  <a:latin typeface="Century Gothic" pitchFamily="34" charset="0"/>
                </a:rPr>
                <a:t>the International Semester Online Schools at Industrial University of Tyumen in the following majors</a:t>
              </a:r>
              <a:r>
                <a:rPr lang="en-US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:</a:t>
              </a:r>
              <a:endParaRPr lang="ru-RU" sz="20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517540" y="5538808"/>
              <a:ext cx="6867261" cy="1231381"/>
            </a:xfrm>
            <a:prstGeom prst="rect">
              <a:avLst/>
            </a:prstGeom>
          </p:spPr>
          <p:txBody>
            <a:bodyPr wrap="square" lIns="122191" tIns="61096" rIns="122191" bIns="61096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cap="all" dirty="0" smtClean="0">
                  <a:latin typeface="Century Gothic" pitchFamily="34" charset="0"/>
                  <a:ea typeface="Calibri"/>
                  <a:cs typeface="Times New Roman"/>
                </a:rPr>
                <a:t>Architecture </a:t>
              </a: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Architecture School</a:t>
              </a:r>
            </a:p>
            <a:p>
              <a:pPr algn="just">
                <a:lnSpc>
                  <a:spcPct val="150000"/>
                </a:lnSpc>
              </a:pP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Petroleum Engineering 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Petroleum School </a:t>
              </a: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(for: Petroleum Chemistry, Geophysics, Oil and Gas Geology)</a:t>
              </a:r>
            </a:p>
            <a:p>
              <a:pPr algn="just">
                <a:lnSpc>
                  <a:spcPct val="150000"/>
                </a:lnSpc>
              </a:pPr>
              <a:r>
                <a:rPr lang="en-US" sz="1200" cap="all" dirty="0">
                  <a:latin typeface="Century Gothic" pitchFamily="34" charset="0"/>
                  <a:ea typeface="Calibri"/>
                  <a:cs typeface="Times New Roman"/>
                </a:rPr>
                <a:t>Transport – </a:t>
              </a:r>
              <a:r>
                <a:rPr lang="en-US" sz="1200" b="1" cap="all" dirty="0">
                  <a:latin typeface="Century Gothic" pitchFamily="34" charset="0"/>
                  <a:ea typeface="Calibri"/>
                  <a:cs typeface="Times New Roman"/>
                </a:rPr>
                <a:t>Online Transport </a:t>
              </a:r>
              <a:r>
                <a:rPr lang="en-US" sz="1200" b="1" cap="all" dirty="0" smtClean="0">
                  <a:latin typeface="Century Gothic" pitchFamily="34" charset="0"/>
                  <a:ea typeface="Calibri"/>
                  <a:cs typeface="Times New Roman"/>
                </a:rPr>
                <a:t>School</a:t>
              </a:r>
              <a:endParaRPr lang="en-US" sz="1200" b="1" cap="all" dirty="0">
                <a:latin typeface="Century Gothic" pitchFamily="34" charset="0"/>
                <a:ea typeface="Calibri"/>
                <a:cs typeface="Times New Roman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18723" y="7956899"/>
            <a:ext cx="158959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The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geography span of school </a:t>
            </a: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participants: </a:t>
            </a:r>
            <a:endParaRPr lang="ru-RU" sz="1000" b="1" dirty="0" smtClean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China, Philippines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, Vietnam, Armenia, Kyrgyzstan, Turkmenistan, Azerbaijan, 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Turkey</a:t>
            </a:r>
            <a:endParaRPr lang="ru-RU" sz="1000" dirty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7896" y="7956899"/>
            <a:ext cx="1465363" cy="16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Schools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provide for: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1000" dirty="0" smtClean="0">
                <a:latin typeface="Century Gothic" pitchFamily="34" charset="0"/>
                <a:ea typeface="Calibri"/>
                <a:cs typeface="Times New Roman"/>
              </a:rPr>
              <a:t>- </a:t>
            </a: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lectures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discussions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master classes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case-study</a:t>
            </a:r>
          </a:p>
          <a:p>
            <a:pPr lvl="0" algn="just">
              <a:lnSpc>
                <a:spcPct val="150000"/>
              </a:lnSpc>
            </a:pP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- projects</a:t>
            </a:r>
          </a:p>
          <a:p>
            <a:pPr lvl="0" algn="just">
              <a:lnSpc>
                <a:spcPct val="150000"/>
              </a:lnSpc>
            </a:pPr>
            <a:endParaRPr lang="ru-RU" sz="1000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2428" y="11921812"/>
            <a:ext cx="348914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en-US" sz="7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089" y="11645844"/>
            <a:ext cx="4895688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ea typeface="Calibri"/>
                <a:cs typeface="Times New Roman"/>
              </a:rPr>
              <a:t>For inquiry please contact </a:t>
            </a:r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  <a:ea typeface="Calibri"/>
                <a:cs typeface="Times New Roman"/>
              </a:rPr>
              <a:t>ustjugovael@tyuiu.ru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7" name="Graphic 72"/>
          <p:cNvSpPr/>
          <p:nvPr/>
        </p:nvSpPr>
        <p:spPr>
          <a:xfrm>
            <a:off x="3920473" y="12131265"/>
            <a:ext cx="206046" cy="206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33" y="15264"/>
                </a:moveTo>
                <a:lnTo>
                  <a:pt x="21600" y="9007"/>
                </a:lnTo>
                <a:lnTo>
                  <a:pt x="21600" y="20693"/>
                </a:lnTo>
                <a:lnTo>
                  <a:pt x="19734" y="18293"/>
                </a:lnTo>
                <a:cubicBezTo>
                  <a:pt x="19511" y="17993"/>
                  <a:pt x="19088" y="17931"/>
                  <a:pt x="18789" y="18154"/>
                </a:cubicBezTo>
                <a:cubicBezTo>
                  <a:pt x="18490" y="18376"/>
                  <a:pt x="18428" y="18799"/>
                  <a:pt x="18650" y="19098"/>
                </a:cubicBezTo>
                <a:cubicBezTo>
                  <a:pt x="18656" y="19106"/>
                  <a:pt x="18662" y="19114"/>
                  <a:pt x="18668" y="19121"/>
                </a:cubicBezTo>
                <a:lnTo>
                  <a:pt x="20595" y="21600"/>
                </a:lnTo>
                <a:lnTo>
                  <a:pt x="1005" y="21600"/>
                </a:lnTo>
                <a:lnTo>
                  <a:pt x="2932" y="19123"/>
                </a:lnTo>
                <a:cubicBezTo>
                  <a:pt x="3161" y="18829"/>
                  <a:pt x="3109" y="18405"/>
                  <a:pt x="2814" y="18175"/>
                </a:cubicBezTo>
                <a:cubicBezTo>
                  <a:pt x="2520" y="17946"/>
                  <a:pt x="2096" y="17998"/>
                  <a:pt x="1866" y="18293"/>
                </a:cubicBezTo>
                <a:lnTo>
                  <a:pt x="0" y="20693"/>
                </a:lnTo>
                <a:lnTo>
                  <a:pt x="0" y="9007"/>
                </a:lnTo>
                <a:lnTo>
                  <a:pt x="4867" y="15264"/>
                </a:lnTo>
                <a:cubicBezTo>
                  <a:pt x="4995" y="15429"/>
                  <a:pt x="5192" y="15525"/>
                  <a:pt x="5400" y="15525"/>
                </a:cubicBezTo>
                <a:lnTo>
                  <a:pt x="16200" y="15525"/>
                </a:lnTo>
                <a:cubicBezTo>
                  <a:pt x="16408" y="15525"/>
                  <a:pt x="16605" y="15429"/>
                  <a:pt x="16733" y="15264"/>
                </a:cubicBezTo>
                <a:close/>
                <a:moveTo>
                  <a:pt x="20040" y="7391"/>
                </a:moveTo>
                <a:lnTo>
                  <a:pt x="18225" y="5053"/>
                </a:lnTo>
                <a:lnTo>
                  <a:pt x="18225" y="675"/>
                </a:lnTo>
                <a:cubicBezTo>
                  <a:pt x="18225" y="302"/>
                  <a:pt x="17923" y="0"/>
                  <a:pt x="17550" y="0"/>
                </a:cubicBezTo>
                <a:lnTo>
                  <a:pt x="4050" y="0"/>
                </a:lnTo>
                <a:cubicBezTo>
                  <a:pt x="3677" y="0"/>
                  <a:pt x="3375" y="302"/>
                  <a:pt x="3375" y="675"/>
                </a:cubicBezTo>
                <a:lnTo>
                  <a:pt x="3375" y="5053"/>
                </a:lnTo>
                <a:lnTo>
                  <a:pt x="1557" y="7391"/>
                </a:lnTo>
                <a:cubicBezTo>
                  <a:pt x="1232" y="7808"/>
                  <a:pt x="1232" y="8392"/>
                  <a:pt x="1557" y="8809"/>
                </a:cubicBezTo>
                <a:lnTo>
                  <a:pt x="3375" y="11147"/>
                </a:lnTo>
                <a:lnTo>
                  <a:pt x="4725" y="12882"/>
                </a:lnTo>
                <a:lnTo>
                  <a:pt x="4725" y="1350"/>
                </a:lnTo>
                <a:lnTo>
                  <a:pt x="16875" y="1350"/>
                </a:lnTo>
                <a:lnTo>
                  <a:pt x="16875" y="12882"/>
                </a:lnTo>
                <a:lnTo>
                  <a:pt x="18225" y="11147"/>
                </a:lnTo>
                <a:lnTo>
                  <a:pt x="20043" y="8809"/>
                </a:lnTo>
                <a:cubicBezTo>
                  <a:pt x="20368" y="8392"/>
                  <a:pt x="20368" y="7808"/>
                  <a:pt x="20043" y="7391"/>
                </a:cubicBezTo>
                <a:close/>
                <a:moveTo>
                  <a:pt x="10602" y="10602"/>
                </a:moveTo>
                <a:lnTo>
                  <a:pt x="14652" y="6552"/>
                </a:lnTo>
                <a:cubicBezTo>
                  <a:pt x="14911" y="6284"/>
                  <a:pt x="14904" y="5857"/>
                  <a:pt x="14636" y="5598"/>
                </a:cubicBezTo>
                <a:cubicBezTo>
                  <a:pt x="14374" y="5345"/>
                  <a:pt x="13959" y="5345"/>
                  <a:pt x="13698" y="5598"/>
                </a:cubicBezTo>
                <a:lnTo>
                  <a:pt x="10125" y="9171"/>
                </a:lnTo>
                <a:lnTo>
                  <a:pt x="7902" y="6948"/>
                </a:lnTo>
                <a:cubicBezTo>
                  <a:pt x="7634" y="6689"/>
                  <a:pt x="7207" y="6696"/>
                  <a:pt x="6948" y="6964"/>
                </a:cubicBezTo>
                <a:cubicBezTo>
                  <a:pt x="6695" y="7226"/>
                  <a:pt x="6695" y="7641"/>
                  <a:pt x="6948" y="7902"/>
                </a:cubicBezTo>
                <a:lnTo>
                  <a:pt x="9648" y="10602"/>
                </a:lnTo>
                <a:cubicBezTo>
                  <a:pt x="9911" y="10866"/>
                  <a:pt x="10339" y="10866"/>
                  <a:pt x="10602" y="10602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hangingPunct="0"/>
            <a:endParaRPr sz="1100" kern="0">
              <a:solidFill>
                <a:schemeClr val="bg1"/>
              </a:solidFill>
              <a:latin typeface="Calibri"/>
              <a:sym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089" y="12103483"/>
            <a:ext cx="47202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Century Gothic" pitchFamily="34" charset="0"/>
              </a:rPr>
              <a:t>@</a:t>
            </a:r>
            <a:r>
              <a:rPr lang="en-US" sz="1100" b="1" dirty="0">
                <a:solidFill>
                  <a:schemeClr val="bg1"/>
                </a:solidFill>
                <a:latin typeface="Century Gothic" pitchFamily="34" charset="0"/>
              </a:rPr>
              <a:t>tyuiu.ru</a:t>
            </a:r>
            <a:endParaRPr lang="ru-RU" sz="11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Graphic 17"/>
          <p:cNvSpPr/>
          <p:nvPr/>
        </p:nvSpPr>
        <p:spPr>
          <a:xfrm>
            <a:off x="5982867" y="4333882"/>
            <a:ext cx="266845" cy="267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0" extrusionOk="0">
                <a:moveTo>
                  <a:pt x="21600" y="11348"/>
                </a:moveTo>
                <a:cubicBezTo>
                  <a:pt x="21240" y="16658"/>
                  <a:pt x="16932" y="20886"/>
                  <a:pt x="11522" y="21240"/>
                </a:cubicBezTo>
                <a:lnTo>
                  <a:pt x="11522" y="20566"/>
                </a:lnTo>
                <a:cubicBezTo>
                  <a:pt x="11522" y="20175"/>
                  <a:pt x="11199" y="19857"/>
                  <a:pt x="10800" y="19857"/>
                </a:cubicBezTo>
                <a:cubicBezTo>
                  <a:pt x="10401" y="19857"/>
                  <a:pt x="10078" y="20175"/>
                  <a:pt x="10078" y="20566"/>
                </a:cubicBezTo>
                <a:lnTo>
                  <a:pt x="10078" y="21240"/>
                </a:lnTo>
                <a:cubicBezTo>
                  <a:pt x="4668" y="20886"/>
                  <a:pt x="360" y="16658"/>
                  <a:pt x="0" y="11348"/>
                </a:cubicBezTo>
                <a:lnTo>
                  <a:pt x="686" y="11348"/>
                </a:lnTo>
                <a:cubicBezTo>
                  <a:pt x="1085" y="11348"/>
                  <a:pt x="1409" y="11031"/>
                  <a:pt x="1409" y="10639"/>
                </a:cubicBezTo>
                <a:cubicBezTo>
                  <a:pt x="1409" y="10248"/>
                  <a:pt x="1085" y="9930"/>
                  <a:pt x="686" y="9930"/>
                </a:cubicBezTo>
                <a:lnTo>
                  <a:pt x="0" y="9930"/>
                </a:lnTo>
                <a:cubicBezTo>
                  <a:pt x="390" y="4075"/>
                  <a:pt x="5542" y="-360"/>
                  <a:pt x="11507" y="23"/>
                </a:cubicBezTo>
                <a:cubicBezTo>
                  <a:pt x="16927" y="372"/>
                  <a:pt x="21245" y="4610"/>
                  <a:pt x="21600" y="9930"/>
                </a:cubicBezTo>
                <a:lnTo>
                  <a:pt x="20914" y="9930"/>
                </a:lnTo>
                <a:cubicBezTo>
                  <a:pt x="20515" y="9930"/>
                  <a:pt x="20191" y="10248"/>
                  <a:pt x="20191" y="10639"/>
                </a:cubicBezTo>
                <a:cubicBezTo>
                  <a:pt x="20191" y="11031"/>
                  <a:pt x="20515" y="11348"/>
                  <a:pt x="20914" y="11348"/>
                </a:cubicBezTo>
                <a:close/>
                <a:moveTo>
                  <a:pt x="10800" y="2130"/>
                </a:moveTo>
                <a:cubicBezTo>
                  <a:pt x="10401" y="2130"/>
                  <a:pt x="10078" y="2448"/>
                  <a:pt x="10078" y="2839"/>
                </a:cubicBezTo>
                <a:lnTo>
                  <a:pt x="10078" y="9930"/>
                </a:lnTo>
                <a:lnTo>
                  <a:pt x="9355" y="9930"/>
                </a:lnTo>
                <a:cubicBezTo>
                  <a:pt x="8956" y="9930"/>
                  <a:pt x="8633" y="10248"/>
                  <a:pt x="8633" y="10639"/>
                </a:cubicBezTo>
                <a:cubicBezTo>
                  <a:pt x="8633" y="11031"/>
                  <a:pt x="8956" y="11348"/>
                  <a:pt x="9355" y="11348"/>
                </a:cubicBezTo>
                <a:lnTo>
                  <a:pt x="10078" y="11348"/>
                </a:lnTo>
                <a:lnTo>
                  <a:pt x="10078" y="12057"/>
                </a:lnTo>
                <a:cubicBezTo>
                  <a:pt x="10078" y="12449"/>
                  <a:pt x="10401" y="12766"/>
                  <a:pt x="10800" y="12766"/>
                </a:cubicBezTo>
                <a:cubicBezTo>
                  <a:pt x="11199" y="12766"/>
                  <a:pt x="11522" y="12449"/>
                  <a:pt x="11522" y="12057"/>
                </a:cubicBezTo>
                <a:lnTo>
                  <a:pt x="11522" y="2839"/>
                </a:lnTo>
                <a:cubicBezTo>
                  <a:pt x="11522" y="2448"/>
                  <a:pt x="11199" y="2130"/>
                  <a:pt x="10800" y="2130"/>
                </a:cubicBezTo>
                <a:close/>
                <a:moveTo>
                  <a:pt x="17302" y="9930"/>
                </a:moveTo>
                <a:lnTo>
                  <a:pt x="12967" y="9930"/>
                </a:lnTo>
                <a:lnTo>
                  <a:pt x="12967" y="11348"/>
                </a:lnTo>
                <a:lnTo>
                  <a:pt x="17302" y="11348"/>
                </a:lnTo>
                <a:cubicBezTo>
                  <a:pt x="17701" y="11348"/>
                  <a:pt x="18024" y="11031"/>
                  <a:pt x="18024" y="10639"/>
                </a:cubicBezTo>
                <a:cubicBezTo>
                  <a:pt x="18024" y="10248"/>
                  <a:pt x="17701" y="9930"/>
                  <a:pt x="17302" y="993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hangingPunct="0"/>
            <a:endParaRPr sz="1400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08712" y="4226913"/>
            <a:ext cx="3297772" cy="5003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910" y="6222905"/>
            <a:ext cx="303503" cy="9576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73071" y="7926247"/>
            <a:ext cx="1795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Participation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format 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algn="just"/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Online</a:t>
            </a:r>
          </a:p>
          <a:p>
            <a:pPr algn="just"/>
            <a:endParaRPr lang="ru-RU" sz="1000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Language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of schools </a:t>
            </a:r>
            <a:endParaRPr lang="ru-RU" sz="1000" b="1" dirty="0">
              <a:solidFill>
                <a:srgbClr val="0070C0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English</a:t>
            </a:r>
          </a:p>
          <a:p>
            <a:pPr lvl="0" algn="just"/>
            <a:endParaRPr lang="ru-RU" sz="1000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/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International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certificates </a:t>
            </a:r>
            <a:r>
              <a:rPr lang="en-US" sz="1000" dirty="0">
                <a:latin typeface="Century Gothic" pitchFamily="34" charset="0"/>
                <a:ea typeface="Calibri"/>
                <a:cs typeface="Times New Roman"/>
              </a:rPr>
              <a:t>will be issued to active school </a:t>
            </a:r>
            <a:r>
              <a:rPr lang="en-US" sz="1000" dirty="0" smtClean="0">
                <a:latin typeface="Century Gothic" pitchFamily="34" charset="0"/>
                <a:ea typeface="Calibri"/>
                <a:cs typeface="Times New Roman"/>
              </a:rPr>
              <a:t>participants</a:t>
            </a:r>
            <a:endParaRPr lang="ru-RU" sz="1000" dirty="0"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50522" y="7910276"/>
            <a:ext cx="184073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School </a:t>
            </a:r>
            <a:r>
              <a:rPr lang="en-US" sz="1000" b="1" dirty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dates are</a:t>
            </a:r>
            <a:r>
              <a:rPr lang="ru-RU" sz="1000" b="1" dirty="0" smtClean="0">
                <a:solidFill>
                  <a:srgbClr val="0070C0"/>
                </a:solidFill>
                <a:latin typeface="Century Gothic" pitchFamily="34" charset="0"/>
                <a:ea typeface="Calibri"/>
                <a:cs typeface="Times New Roman"/>
              </a:rPr>
              <a:t> </a:t>
            </a:r>
            <a:endParaRPr lang="ru-RU" sz="1000" b="1" dirty="0" smtClean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from 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October 2 to November 30, 2023 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(total 8 </a:t>
            </a:r>
            <a:r>
              <a:rPr lang="en-US" sz="1000" dirty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classes</a:t>
            </a:r>
            <a:r>
              <a:rPr lang="en-US" sz="1000" dirty="0" smtClean="0">
                <a:solidFill>
                  <a:prstClr val="black"/>
                </a:solidFill>
                <a:latin typeface="Century Gothic" pitchFamily="34" charset="0"/>
                <a:ea typeface="Calibri"/>
                <a:cs typeface="Times New Roman"/>
              </a:rPr>
              <a:t>)</a:t>
            </a:r>
            <a:endParaRPr lang="ru-RU" sz="1000" dirty="0">
              <a:solidFill>
                <a:prstClr val="black"/>
              </a:solidFill>
              <a:latin typeface="Century Gothic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86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137</Words>
  <Application>Microsoft Office PowerPoint</Application>
  <PresentationFormat>A3 (297x420 мм)</PresentationFormat>
  <Paragraphs>29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Гордиевский Александр Артурович</dc:creator>
  <cp:lastModifiedBy>Устюгова Елена Леонидовна</cp:lastModifiedBy>
  <cp:revision>46</cp:revision>
  <dcterms:created xsi:type="dcterms:W3CDTF">2022-09-29T09:57:20Z</dcterms:created>
  <dcterms:modified xsi:type="dcterms:W3CDTF">2023-06-29T11:54:37Z</dcterms:modified>
</cp:coreProperties>
</file>