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7" r:id="rId2"/>
    <p:sldId id="273" r:id="rId3"/>
    <p:sldId id="258" r:id="rId4"/>
    <p:sldId id="259" r:id="rId5"/>
    <p:sldId id="260" r:id="rId6"/>
    <p:sldId id="261" r:id="rId7"/>
    <p:sldId id="270" r:id="rId8"/>
    <p:sldId id="27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2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1D6C-F7B1-4E42-8E44-243EC1B8E3A5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1B4AC-0803-4D50-9758-94981D029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122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1D6C-F7B1-4E42-8E44-243EC1B8E3A5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1B4AC-0803-4D50-9758-94981D029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040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1D6C-F7B1-4E42-8E44-243EC1B8E3A5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1B4AC-0803-4D50-9758-94981D029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159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1D6C-F7B1-4E42-8E44-243EC1B8E3A5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1B4AC-0803-4D50-9758-94981D029F1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8068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1D6C-F7B1-4E42-8E44-243EC1B8E3A5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1B4AC-0803-4D50-9758-94981D029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617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1D6C-F7B1-4E42-8E44-243EC1B8E3A5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1B4AC-0803-4D50-9758-94981D029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697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1D6C-F7B1-4E42-8E44-243EC1B8E3A5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1B4AC-0803-4D50-9758-94981D029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68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1D6C-F7B1-4E42-8E44-243EC1B8E3A5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1B4AC-0803-4D50-9758-94981D029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981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1D6C-F7B1-4E42-8E44-243EC1B8E3A5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1B4AC-0803-4D50-9758-94981D029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342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1D6C-F7B1-4E42-8E44-243EC1B8E3A5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1B4AC-0803-4D50-9758-94981D029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980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1D6C-F7B1-4E42-8E44-243EC1B8E3A5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1B4AC-0803-4D50-9758-94981D029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049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1D6C-F7B1-4E42-8E44-243EC1B8E3A5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1B4AC-0803-4D50-9758-94981D029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131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1D6C-F7B1-4E42-8E44-243EC1B8E3A5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1B4AC-0803-4D50-9758-94981D029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412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1D6C-F7B1-4E42-8E44-243EC1B8E3A5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1B4AC-0803-4D50-9758-94981D029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171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1D6C-F7B1-4E42-8E44-243EC1B8E3A5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1B4AC-0803-4D50-9758-94981D029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780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1D6C-F7B1-4E42-8E44-243EC1B8E3A5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1B4AC-0803-4D50-9758-94981D029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943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1D6C-F7B1-4E42-8E44-243EC1B8E3A5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1B4AC-0803-4D50-9758-94981D029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40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A6D1D6C-F7B1-4E42-8E44-243EC1B8E3A5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1B4AC-0803-4D50-9758-94981D029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5841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9968" y="2869739"/>
            <a:ext cx="4364257" cy="156621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Химические свойства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алканов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артинки по запросу молекула алкана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052" y="2400301"/>
            <a:ext cx="3074081" cy="307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8455" y="5162758"/>
            <a:ext cx="4914900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к уроку химии</a:t>
            </a:r>
          </a:p>
          <a:p>
            <a:r>
              <a:rPr lang="ru-RU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Карпенко Наталья Анатольевна</a:t>
            </a: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000439"/>
            <a:ext cx="77774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Лицей </a:t>
            </a:r>
            <a:r>
              <a:rPr lang="ru-RU" sz="21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Кыргызского</a:t>
            </a:r>
            <a:r>
              <a:rPr lang="ru-RU" sz="21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Государственного Университета </a:t>
            </a:r>
          </a:p>
          <a:p>
            <a:pPr algn="ctr"/>
            <a:r>
              <a:rPr lang="ru-RU" sz="21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им. И. </a:t>
            </a:r>
            <a:r>
              <a:rPr lang="ru-RU" sz="21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Раззакова</a:t>
            </a:r>
            <a:endParaRPr lang="ru-RU" sz="21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 t="17798" b="5081"/>
          <a:stretch/>
        </p:blipFill>
        <p:spPr>
          <a:xfrm>
            <a:off x="-1" y="0"/>
            <a:ext cx="9144001" cy="685799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/>
          <a:srcRect t="16738" b="23184"/>
          <a:stretch/>
        </p:blipFill>
        <p:spPr>
          <a:xfrm>
            <a:off x="110191" y="1698509"/>
            <a:ext cx="2618722" cy="320316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29871" y="156383"/>
            <a:ext cx="80938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srgbClr val="0D4A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Лицей </a:t>
            </a:r>
            <a:r>
              <a:rPr lang="ru-RU" sz="2100" b="1" dirty="0" err="1">
                <a:solidFill>
                  <a:srgbClr val="0D4A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Кыргызского</a:t>
            </a:r>
            <a:r>
              <a:rPr lang="ru-RU" sz="2100" b="1" dirty="0">
                <a:solidFill>
                  <a:srgbClr val="0D4A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Государственного Технического Университета им. И. </a:t>
            </a:r>
            <a:r>
              <a:rPr lang="ru-RU" sz="2100" b="1" dirty="0" err="1">
                <a:solidFill>
                  <a:srgbClr val="0D4A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Раззакова</a:t>
            </a:r>
            <a:endParaRPr lang="ru-RU" sz="2100" b="1" dirty="0">
              <a:solidFill>
                <a:srgbClr val="0D4AA3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014597" y="1460516"/>
            <a:ext cx="6224631" cy="373134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Лабораторные опыты № 3, 4.</a:t>
            </a:r>
            <a:endParaRPr lang="en-US" alt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Растворение глицерина в воде и его реакция с гидроксидом меди (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Взаимодействие фенола с бромной водой</a:t>
            </a:r>
          </a:p>
          <a:p>
            <a:pPr algn="ctr"/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83253" y="6019873"/>
            <a:ext cx="5786437" cy="346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50" b="1" dirty="0">
                <a:solidFill>
                  <a:srgbClr val="0D4A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к уроку химии в 10 классе</a:t>
            </a:r>
          </a:p>
        </p:txBody>
      </p:sp>
    </p:spTree>
    <p:extLst>
      <p:ext uri="{BB962C8B-B14F-4D97-AF65-F5344CB8AC3E}">
        <p14:creationId xmlns:p14="http://schemas.microsoft.com/office/powerpoint/2010/main" val="3182602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1743" y="171862"/>
            <a:ext cx="7272808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Оборудование и реактивы: 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штатив для пробирок, пробирки, пипетки; 5 % раствор фенола, бромная вода (свежеприготовленная). </a:t>
            </a:r>
          </a:p>
        </p:txBody>
      </p:sp>
    </p:spTree>
    <p:extLst>
      <p:ext uri="{BB962C8B-B14F-4D97-AF65-F5344CB8AC3E}">
        <p14:creationId xmlns:p14="http://schemas.microsoft.com/office/powerpoint/2010/main" val="1956346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Ход опыта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 водному раствору фенола по каплям добавляют бромную воду. Сначала происходит мгновенное обесцвечивание каждой капли бромной воды, а затем появляется муть, которая увеличивается при продолжении добавления бромной воды. Образуется аморфный осадок 2,4,6-трибромфенола. В некоторых случаях требуется разбавление раствора фенола для более быстрого достижения  результата: появление белой мути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3264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1340769"/>
            <a:ext cx="676875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Растворимость фенола в воде, взаимодействие фенола со щелочью</a:t>
            </a:r>
          </a:p>
        </p:txBody>
      </p:sp>
      <p:pic>
        <p:nvPicPr>
          <p:cNvPr id="3" name="Picture 2" descr="Картинки по запросу картинка камера виде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6" y="25551"/>
            <a:ext cx="1912638" cy="149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5761" y="1440933"/>
            <a:ext cx="1512147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27273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188640"/>
            <a:ext cx="6829425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Оборудование и реактивы: </a:t>
            </a:r>
          </a:p>
          <a:p>
            <a:pPr marL="0" indent="0">
              <a:buNone/>
            </a:pP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штатив для пробирок, пробирки, пипетки, лопаточка; фенол, 10 % раствор </a:t>
            </a:r>
            <a:r>
              <a:rPr lang="ru-RU" sz="4800" b="1" dirty="0" err="1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, 2 % раствор Н</a:t>
            </a:r>
            <a:r>
              <a:rPr lang="ru-RU" sz="48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ru-RU" sz="4800" b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, вода.</a:t>
            </a:r>
          </a:p>
        </p:txBody>
      </p:sp>
    </p:spTree>
    <p:extLst>
      <p:ext uri="{BB962C8B-B14F-4D97-AF65-F5344CB8AC3E}">
        <p14:creationId xmlns:p14="http://schemas.microsoft.com/office/powerpoint/2010/main" val="101307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0070C0"/>
          </a:solidFill>
        </p:spPr>
        <p:txBody>
          <a:bodyPr/>
          <a:lstStyle/>
          <a:p>
            <a:pPr marL="0" indent="0" algn="ctr"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Ход опыта</a:t>
            </a:r>
          </a:p>
          <a:p>
            <a:pPr marL="0" indent="0"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В пробирку помещают на лопаточке фенол (закрыть дно) и наливают 1-2 мл воды, слегка встряхивают пробирку до растворения фенола– образуется непрозрачная эмульсия. Через непродолжительное время жидкость расслаивается.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980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8525411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По каплям приливают раствор щелочи. По мере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прикапывания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щелочи раствор становится прозрачным, происходит растворение фенола с образованием фенолята натрия. Фенол проявляет значительные кислотные свойства (в сравнении со спиртами). При действии на образовавшийся раствор разбавленной серной кислотой происходит выделение фенола из фенолята натрия, наблюдается образование на поверхности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маслянистого слоя.</a:t>
            </a:r>
          </a:p>
          <a:p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342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310683" y="33160"/>
            <a:ext cx="920301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6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Сделайте вывод !</a:t>
            </a:r>
          </a:p>
        </p:txBody>
      </p:sp>
    </p:spTree>
    <p:extLst>
      <p:ext uri="{BB962C8B-B14F-4D97-AF65-F5344CB8AC3E}">
        <p14:creationId xmlns:p14="http://schemas.microsoft.com/office/powerpoint/2010/main" val="628939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Картинки по запросу картинка камера виде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362" y="116632"/>
            <a:ext cx="1912638" cy="149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67744" y="281421"/>
            <a:ext cx="4963618" cy="243143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УЧЕБНЫЙ ФИЛЬМ</a:t>
            </a:r>
          </a:p>
          <a:p>
            <a:pPr algn="ctr"/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Свойства фенола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7869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916EA84-2BD6-4D2D-BECB-C90E1606D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363" y="1239192"/>
            <a:ext cx="8668637" cy="41954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«Три пути ведут к знанию:</a:t>
            </a:r>
          </a:p>
          <a:p>
            <a:pPr marL="0" indent="0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путь размышления – самый благородный,</a:t>
            </a:r>
          </a:p>
          <a:p>
            <a:pPr marL="0" indent="0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путь подражания – самый легкий, и путь опыта – это самый трудный.»</a:t>
            </a:r>
          </a:p>
        </p:txBody>
      </p:sp>
    </p:spTree>
    <p:extLst>
      <p:ext uri="{BB962C8B-B14F-4D97-AF65-F5344CB8AC3E}">
        <p14:creationId xmlns:p14="http://schemas.microsoft.com/office/powerpoint/2010/main" val="2974061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476" y="252259"/>
            <a:ext cx="7358062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0" spc="50" dirty="0">
                <a:ln w="11430"/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Лабораторная работа </a:t>
            </a:r>
            <a:r>
              <a:rPr lang="en-US" sz="4800" b="0" spc="50" dirty="0">
                <a:ln w="11430"/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0" spc="50" dirty="0">
                <a:ln w="11430"/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№ 3 </a:t>
            </a:r>
          </a:p>
        </p:txBody>
      </p:sp>
      <p:sp>
        <p:nvSpPr>
          <p:cNvPr id="5123" name="Объект 3"/>
          <p:cNvSpPr>
            <a:spLocks noGrp="1"/>
          </p:cNvSpPr>
          <p:nvPr>
            <p:ph idx="1"/>
          </p:nvPr>
        </p:nvSpPr>
        <p:spPr>
          <a:xfrm>
            <a:off x="35516" y="1600200"/>
            <a:ext cx="9108483" cy="5257800"/>
          </a:xfrm>
          <a:noFill/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Растворение глицерина в воде и его реакция с гидроксидом меди (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учебник 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стр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94, 95</a:t>
            </a:r>
          </a:p>
          <a:p>
            <a:pPr marL="0" indent="0" algn="ctr" eaLnBrk="1" hangingPunct="1">
              <a:buNone/>
            </a:pP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None/>
            </a:pP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None/>
            </a:pP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None/>
            </a:pP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None/>
            </a:pP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3602" y="424234"/>
            <a:ext cx="7524327" cy="60095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провести качественную реакцию на многоатомные спирты на примере глицерина.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Оборудование и реактивы штатив с пробирками; растворы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с массовой долей 10 %,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CuSO</a:t>
            </a:r>
            <a:r>
              <a:rPr lang="en-US" sz="4000" b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) с массовой долей 2 %; глицерин. 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9374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447" y="603193"/>
            <a:ext cx="872455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>
                <a:latin typeface="Times New Roman" panose="02020603050405020304" pitchFamily="18" charset="0"/>
                <a:cs typeface="Times New Roman" pitchFamily="18" charset="0"/>
              </a:rPr>
              <a:t>1. </a:t>
            </a:r>
            <a:r>
              <a:rPr lang="ru-RU" sz="4000" b="1" dirty="0">
                <a:latin typeface="Times New Roman" panose="02020603050405020304" pitchFamily="18" charset="0"/>
                <a:cs typeface="Times New Roman" pitchFamily="18" charset="0"/>
              </a:rPr>
              <a:t>В пробирку налейте примерно 1 см</a:t>
            </a:r>
            <a:r>
              <a:rPr lang="ru-RU" sz="4000" b="1" baseline="30000" dirty="0"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lang="ru-RU" sz="4000" b="1" dirty="0">
                <a:latin typeface="Times New Roman" panose="02020603050405020304" pitchFamily="18" charset="0"/>
                <a:cs typeface="Times New Roman" pitchFamily="18" charset="0"/>
              </a:rPr>
              <a:t> раствора гидроксида натрия и добавьте несколько капель раствора сульфата меди (II). 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4000" b="1" dirty="0">
                <a:latin typeface="Times New Roman" panose="02020603050405020304" pitchFamily="18" charset="0"/>
                <a:cs typeface="Times New Roman" pitchFamily="18" charset="0"/>
              </a:rPr>
              <a:t>Составьте уравнения химической реакции в молекулярной и ионной формах. </a:t>
            </a:r>
          </a:p>
        </p:txBody>
      </p:sp>
    </p:spTree>
    <p:extLst>
      <p:ext uri="{BB962C8B-B14F-4D97-AF65-F5344CB8AC3E}">
        <p14:creationId xmlns:p14="http://schemas.microsoft.com/office/powerpoint/2010/main" val="1312660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3999" cy="3456384"/>
          </a:xfrm>
          <a:solidFill>
            <a:schemeClr val="accent4">
              <a:lumMod val="5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К образовавшемуся осадку прилейте примерно 0,5 см</a:t>
            </a:r>
            <a:r>
              <a:rPr lang="ru-RU" sz="4000" b="1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 глицерина. Перемешайте смесь. 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Результаты исследования и наблюдения запишите в таблицу: 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br>
              <a:rPr lang="ru-RU" sz="4000" dirty="0"/>
            </a:b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652377"/>
              </p:ext>
            </p:extLst>
          </p:nvPr>
        </p:nvGraphicFramePr>
        <p:xfrm>
          <a:off x="0" y="3356993"/>
          <a:ext cx="9144000" cy="345795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0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0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76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8635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Исследуемое</a:t>
                      </a:r>
                      <a:r>
                        <a:rPr lang="ru-RU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вещество</a:t>
                      </a:r>
                    </a:p>
                    <a:p>
                      <a:pPr algn="ctr"/>
                      <a:r>
                        <a:rPr lang="ru-RU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(Формула)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Реактив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(Формула)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основного продукта реакции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Наблюдения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496"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9340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глицерат меди формул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375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417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4624"/>
            <a:ext cx="9144000" cy="1152128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sz="6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Сделайте вывод !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0485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pPr marL="0" indent="0" algn="ctr">
              <a:buNone/>
            </a:pPr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Взаимодействие фенола с бромной водой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69717" y="194095"/>
            <a:ext cx="72276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0" spc="50" dirty="0">
                <a:ln w="11430"/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Лабораторная работа </a:t>
            </a:r>
            <a:r>
              <a:rPr lang="en-US" sz="4800" b="0" spc="50" dirty="0">
                <a:ln w="11430"/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0" spc="50" dirty="0">
                <a:ln w="11430"/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№ 4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7277698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</TotalTime>
  <Words>444</Words>
  <Application>Microsoft Office PowerPoint</Application>
  <PresentationFormat>Экран (4:3)</PresentationFormat>
  <Paragraphs>51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Century Gothic</vt:lpstr>
      <vt:lpstr>Times New Roman</vt:lpstr>
      <vt:lpstr>Wingdings 3</vt:lpstr>
      <vt:lpstr>Ион</vt:lpstr>
      <vt:lpstr>Химические свойства алканов</vt:lpstr>
      <vt:lpstr>Презентация PowerPoint</vt:lpstr>
      <vt:lpstr>Лабораторная работа  № 3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Химические свойства алканов</dc:title>
  <dc:creator>Nikolay</dc:creator>
  <cp:lastModifiedBy>Nikolay</cp:lastModifiedBy>
  <cp:revision>2</cp:revision>
  <dcterms:created xsi:type="dcterms:W3CDTF">2023-04-27T12:10:25Z</dcterms:created>
  <dcterms:modified xsi:type="dcterms:W3CDTF">2023-04-27T12:32:14Z</dcterms:modified>
</cp:coreProperties>
</file>